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  <p:sldMasterId id="2147483695" r:id="rId5"/>
    <p:sldMasterId id="2147483746" r:id="rId6"/>
  </p:sldMasterIdLst>
  <p:notesMasterIdLst>
    <p:notesMasterId r:id="rId58"/>
  </p:notesMasterIdLst>
  <p:sldIdLst>
    <p:sldId id="2076137171" r:id="rId7"/>
    <p:sldId id="4954" r:id="rId8"/>
    <p:sldId id="258" r:id="rId9"/>
    <p:sldId id="260" r:id="rId10"/>
    <p:sldId id="302" r:id="rId11"/>
    <p:sldId id="4949" r:id="rId12"/>
    <p:sldId id="2076137120" r:id="rId13"/>
    <p:sldId id="5079" r:id="rId14"/>
    <p:sldId id="5080" r:id="rId15"/>
    <p:sldId id="2076137128" r:id="rId16"/>
    <p:sldId id="303" r:id="rId17"/>
    <p:sldId id="2076137137" r:id="rId18"/>
    <p:sldId id="466" r:id="rId19"/>
    <p:sldId id="521" r:id="rId20"/>
    <p:sldId id="469" r:id="rId21"/>
    <p:sldId id="470" r:id="rId22"/>
    <p:sldId id="473" r:id="rId23"/>
    <p:sldId id="499" r:id="rId24"/>
    <p:sldId id="478" r:id="rId25"/>
    <p:sldId id="493" r:id="rId26"/>
    <p:sldId id="2076137184" r:id="rId27"/>
    <p:sldId id="2076137172" r:id="rId28"/>
    <p:sldId id="491" r:id="rId29"/>
    <p:sldId id="502" r:id="rId30"/>
    <p:sldId id="481" r:id="rId31"/>
    <p:sldId id="510" r:id="rId32"/>
    <p:sldId id="511" r:id="rId33"/>
    <p:sldId id="512" r:id="rId34"/>
    <p:sldId id="2076137174" r:id="rId35"/>
    <p:sldId id="2076137175" r:id="rId36"/>
    <p:sldId id="497" r:id="rId37"/>
    <p:sldId id="498" r:id="rId38"/>
    <p:sldId id="500" r:id="rId39"/>
    <p:sldId id="524" r:id="rId40"/>
    <p:sldId id="527" r:id="rId41"/>
    <p:sldId id="504" r:id="rId42"/>
    <p:sldId id="505" r:id="rId43"/>
    <p:sldId id="508" r:id="rId44"/>
    <p:sldId id="518" r:id="rId45"/>
    <p:sldId id="507" r:id="rId46"/>
    <p:sldId id="525" r:id="rId47"/>
    <p:sldId id="2076137178" r:id="rId48"/>
    <p:sldId id="2076137179" r:id="rId49"/>
    <p:sldId id="2076137180" r:id="rId50"/>
    <p:sldId id="2076137181" r:id="rId51"/>
    <p:sldId id="2076137182" r:id="rId52"/>
    <p:sldId id="2076137183" r:id="rId53"/>
    <p:sldId id="516" r:id="rId54"/>
    <p:sldId id="514" r:id="rId55"/>
    <p:sldId id="496" r:id="rId56"/>
    <p:sldId id="495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076137171"/>
            <p14:sldId id="4954"/>
            <p14:sldId id="258"/>
            <p14:sldId id="260"/>
            <p14:sldId id="302"/>
            <p14:sldId id="4949"/>
            <p14:sldId id="2076137120"/>
            <p14:sldId id="5079"/>
            <p14:sldId id="5080"/>
            <p14:sldId id="2076137128"/>
            <p14:sldId id="303"/>
          </p14:sldIdLst>
        </p14:section>
        <p14:section name="General Comparison" id="{82128640-D2B9-4BBD-B7AB-97C1533D000B}">
          <p14:sldIdLst>
            <p14:sldId id="2076137137"/>
            <p14:sldId id="466"/>
            <p14:sldId id="521"/>
            <p14:sldId id="469"/>
            <p14:sldId id="470"/>
            <p14:sldId id="473"/>
            <p14:sldId id="499"/>
            <p14:sldId id="478"/>
            <p14:sldId id="493"/>
            <p14:sldId id="2076137184"/>
          </p14:sldIdLst>
        </p14:section>
        <p14:section name="Storage" id="{242BF8F7-D59D-4BD2-8C47-C9D85044E6DF}">
          <p14:sldIdLst>
            <p14:sldId id="2076137172"/>
            <p14:sldId id="491"/>
            <p14:sldId id="502"/>
            <p14:sldId id="481"/>
            <p14:sldId id="510"/>
            <p14:sldId id="511"/>
            <p14:sldId id="512"/>
          </p14:sldIdLst>
        </p14:section>
        <p14:section name="Compute and Networking" id="{C10E0B3E-CB2E-49E6-9D51-553E7B8EA62F}">
          <p14:sldIdLst>
            <p14:sldId id="2076137174"/>
            <p14:sldId id="2076137175"/>
            <p14:sldId id="497"/>
            <p14:sldId id="498"/>
            <p14:sldId id="500"/>
            <p14:sldId id="524"/>
            <p14:sldId id="527"/>
            <p14:sldId id="504"/>
            <p14:sldId id="505"/>
            <p14:sldId id="508"/>
            <p14:sldId id="518"/>
            <p14:sldId id="507"/>
            <p14:sldId id="525"/>
          </p14:sldIdLst>
        </p14:section>
        <p14:section name="Identity and Security" id="{E7BB8489-6620-4DA5-83F9-DFF910F3F9C4}">
          <p14:sldIdLst>
            <p14:sldId id="2076137178"/>
            <p14:sldId id="2076137179"/>
          </p14:sldIdLst>
        </p14:section>
        <p14:section name="Monitoring" id="{DF1E44A6-8FD3-4559-8356-F62D52514978}">
          <p14:sldIdLst>
            <p14:sldId id="2076137180"/>
            <p14:sldId id="2076137181"/>
          </p14:sldIdLst>
        </p14:section>
        <p14:section name="Pricing Governance Compliance" id="{FAD7ED0F-09B8-4400-9748-18FF25B038BF}">
          <p14:sldIdLst>
            <p14:sldId id="2076137182"/>
            <p14:sldId id="2076137183"/>
            <p14:sldId id="516"/>
            <p14:sldId id="514"/>
            <p14:sldId id="496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3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9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4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19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7592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73693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72253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99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979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35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051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78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081116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21558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043809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19979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29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829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25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405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25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620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29398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6659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7788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73520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37733454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2305465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39018662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01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533772" y="406401"/>
            <a:ext cx="7552678" cy="2100470"/>
          </a:xfrm>
        </p:spPr>
        <p:txBody>
          <a:bodyPr bIns="0" anchor="b"/>
          <a:lstStyle>
            <a:lvl1pPr algn="l">
              <a:lnSpc>
                <a:spcPts val="3465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909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/>
              <a:t>“Click to add quote. Don’t forget quotation marks”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Person Quoted</a:t>
            </a:r>
          </a:p>
        </p:txBody>
      </p:sp>
    </p:spTree>
    <p:extLst>
      <p:ext uri="{BB962C8B-B14F-4D97-AF65-F5344CB8AC3E}">
        <p14:creationId xmlns:p14="http://schemas.microsoft.com/office/powerpoint/2010/main" val="10084375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0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4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396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8374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8B970F-96BB-2544-AB49-E6D25AF33FA5}"/>
              </a:ext>
            </a:extLst>
          </p:cNvPr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93298-1221-514E-90AC-BCDC780CA908}"/>
              </a:ext>
            </a:extLst>
          </p:cNvPr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9E28E-0594-8D48-A9B9-F7A96749E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47F88-2CB0-E648-9E69-08EF80EBD3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5BF3-68C0-6040-9ADE-6E30BE077FC9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7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CDD95-1CE5-9447-A9AC-6FBAFA8A408F}"/>
              </a:ext>
            </a:extLst>
          </p:cNvPr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74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93452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55831357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2964147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5354985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0580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178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2417684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EC3B8-9A02-C74A-9CBD-C10720155D90}"/>
              </a:ext>
            </a:extLst>
          </p:cNvPr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BAD43-DD72-4E4B-8ACF-FF173C366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690FE-4EB7-EF4A-ACC1-0F25C48CC2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623FD1-751A-1E4D-B535-1A633E63EC97}"/>
              </a:ext>
            </a:extLst>
          </p:cNvPr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33D45-6C55-2641-8670-51FBCDC23CE3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5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1109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02736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22137146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073503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3957" y="1371600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518947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83957" y="2443573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59092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443573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83957" y="3515547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170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animBg="1"/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71600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419992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191214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39606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191214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3010829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59220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010829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830443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878834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83044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72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31861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34785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31861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014500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014500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2697139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2697139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376622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376622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5306" y="4056106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1220" y="4056106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3285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71785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39749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07445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671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/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900325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5529593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65679247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269688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767442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4252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5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85726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0709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Code Title-side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6485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69816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17440823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31482857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9082603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62002205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02760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20561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66537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20738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086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075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5748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80726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rcle Image Left | Title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1" y="2254996"/>
            <a:ext cx="5144612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18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45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00401" y="1553903"/>
            <a:ext cx="5144612" cy="625033"/>
          </a:xfrm>
        </p:spPr>
        <p:txBody>
          <a:bodyPr anchor="b">
            <a:normAutofit/>
          </a:bodyPr>
          <a:lstStyle>
            <a:lvl1pPr algn="l">
              <a:defRPr sz="2700" spc="-84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50689" y="1519391"/>
            <a:ext cx="2168864" cy="216886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5822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1FED45-AAEF-9844-B98A-22EBD23DFB5E}"/>
              </a:ext>
            </a:extLst>
          </p:cNvPr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9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32384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98157140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1716006753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1105430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227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1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731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031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924789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21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8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7382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4637013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432336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2727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4962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18611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64750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2400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901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3354825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8378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323108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46610" y="117576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49300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446610" y="2345654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446610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407319" y="1268086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07319" y="2437979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07319" y="3607872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7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331223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21594" y="1282831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24555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21594" y="217616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97698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21594" y="3049306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970841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21594" y="392245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89447" y="1317121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289447" y="2210453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289447" y="3083596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89447" y="3956740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6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27756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66589" y="125920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66589" y="198523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6589" y="2676368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66589" y="3385850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71760" y="4092915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0359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69472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40420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11126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00163" y="126041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300163" y="198644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300163" y="2677576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300163" y="3387058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300163" y="4094123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1989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8185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71.xml"/><Relationship Id="rId47" Type="http://schemas.openxmlformats.org/officeDocument/2006/relationships/slideLayout" Target="../slideLayouts/slideLayout76.xml"/><Relationship Id="rId50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77.xml"/><Relationship Id="rId8" Type="http://schemas.openxmlformats.org/officeDocument/2006/relationships/slideLayout" Target="../slideLayouts/slideLayout37.xml"/><Relationship Id="rId5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55" Type="http://schemas.microsoft.com/office/2007/relationships/hdphoto" Target="../media/hdphoto1.wdp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54" Type="http://schemas.openxmlformats.org/officeDocument/2006/relationships/image" Target="../media/image18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6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3" r:id="rId9"/>
    <p:sldLayoutId id="2147483684" r:id="rId10"/>
    <p:sldLayoutId id="2147483685" r:id="rId11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</p:sldLayoutIdLst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4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9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  <p:sldLayoutId id="2147483794" r:id="rId48"/>
    <p:sldLayoutId id="2147483795" r:id="rId49"/>
    <p:sldLayoutId id="2147483796" r:id="rId50"/>
    <p:sldLayoutId id="2147483797" r:id="rId51"/>
    <p:sldLayoutId id="2147483798" r:id="rId5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cosmos+db+icon&amp;id=986FEF9FDC8A54C026C7086B19875C97D914C5FF&amp;FORM=IQFRBA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30.png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30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Common Cloud Operations in Microsoft Azure and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AA23-8C50-4058-BDE5-3717B938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66" y="2114550"/>
            <a:ext cx="1915583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04635-8B9D-4196-9AAC-91678B56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562100"/>
            <a:ext cx="202565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9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35B2B-2D98-422A-834A-DEC5D22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Magic Quadrant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7C2DB-2F18-4D7B-BEC6-5089233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77" y="870855"/>
            <a:ext cx="4233447" cy="427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ABF90-746E-4843-9468-492392C05DDA}"/>
              </a:ext>
            </a:extLst>
          </p:cNvPr>
          <p:cNvSpPr txBox="1"/>
          <p:nvPr/>
        </p:nvSpPr>
        <p:spPr>
          <a:xfrm>
            <a:off x="0" y="4889585"/>
            <a:ext cx="234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https://timw.info/ea056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23F5A6-DA54-494B-89DD-DCA6305F389C}"/>
              </a:ext>
            </a:extLst>
          </p:cNvPr>
          <p:cNvSpPr/>
          <p:nvPr/>
        </p:nvSpPr>
        <p:spPr>
          <a:xfrm>
            <a:off x="5543550" y="139065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3CAC8-9B69-4743-BC4D-692C7677D17C}"/>
              </a:ext>
            </a:extLst>
          </p:cNvPr>
          <p:cNvSpPr/>
          <p:nvPr/>
        </p:nvSpPr>
        <p:spPr>
          <a:xfrm>
            <a:off x="5210175" y="205740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5E9D-D59A-4F8F-8EB3-69C8013F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231C-B993-4D51-8CC0-543F7D8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and Market Share (ZDNet)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C698C-2FD4-4094-8068-DD1013186503}"/>
              </a:ext>
            </a:extLst>
          </p:cNvPr>
          <p:cNvGrpSpPr/>
          <p:nvPr/>
        </p:nvGrpSpPr>
        <p:grpSpPr>
          <a:xfrm>
            <a:off x="1153569" y="1088940"/>
            <a:ext cx="9532212" cy="4054560"/>
            <a:chOff x="830215" y="1373347"/>
            <a:chExt cx="10971406" cy="46667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9CC18A-E2A4-4160-AA73-97CDCBF9AC5A}"/>
                </a:ext>
              </a:extLst>
            </p:cNvPr>
            <p:cNvGrpSpPr/>
            <p:nvPr/>
          </p:nvGrpSpPr>
          <p:grpSpPr>
            <a:xfrm>
              <a:off x="830215" y="1375444"/>
              <a:ext cx="10813458" cy="4664629"/>
              <a:chOff x="830215" y="1375444"/>
              <a:chExt cx="10813458" cy="466462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0811C4F-5B13-4D96-B634-B82606DD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15" y="1375444"/>
                <a:ext cx="10813458" cy="4664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86B08E-4320-47CC-A992-2BA8D2025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629" y="5301394"/>
                <a:ext cx="9607610" cy="638095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343EC-0BA7-465D-8763-607673B19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826" y="1373347"/>
              <a:ext cx="3286795" cy="4003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D7D89-EE4F-4A06-8E3B-770C82696DDC}"/>
              </a:ext>
            </a:extLst>
          </p:cNvPr>
          <p:cNvSpPr txBox="1"/>
          <p:nvPr/>
        </p:nvSpPr>
        <p:spPr>
          <a:xfrm>
            <a:off x="0" y="4857751"/>
            <a:ext cx="310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https://timw.info/fa5a6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0EBDC-330A-4ECB-85F0-0E4BDFC817C2}"/>
              </a:ext>
            </a:extLst>
          </p:cNvPr>
          <p:cNvSpPr/>
          <p:nvPr/>
        </p:nvSpPr>
        <p:spPr>
          <a:xfrm>
            <a:off x="1195633" y="2266950"/>
            <a:ext cx="663450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49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- Timeline</a:t>
            </a:r>
          </a:p>
        </p:txBody>
      </p:sp>
      <p:sp>
        <p:nvSpPr>
          <p:cNvPr id="26" name="L-Shape 25"/>
          <p:cNvSpPr/>
          <p:nvPr/>
        </p:nvSpPr>
        <p:spPr>
          <a:xfrm rot="5400000">
            <a:off x="377915" y="317389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59675" y="3526062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March 2006: Launch, S3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1123003" y="3087121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L-Shape 28"/>
          <p:cNvSpPr/>
          <p:nvPr/>
        </p:nvSpPr>
        <p:spPr>
          <a:xfrm rot="5400000">
            <a:off x="1680584" y="285155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1562344" y="3203715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2006: EC2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425672" y="2764774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L-Shape 31"/>
          <p:cNvSpPr/>
          <p:nvPr/>
        </p:nvSpPr>
        <p:spPr>
          <a:xfrm rot="5400000">
            <a:off x="2983254" y="252920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65013" y="288136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2008: EBS</a:t>
            </a:r>
          </a:p>
        </p:txBody>
      </p:sp>
      <p:sp>
        <p:nvSpPr>
          <p:cNvPr id="34" name="Isosceles Triangle 33"/>
          <p:cNvSpPr/>
          <p:nvPr/>
        </p:nvSpPr>
        <p:spPr>
          <a:xfrm>
            <a:off x="3728341" y="2442427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L-Shape 34"/>
          <p:cNvSpPr/>
          <p:nvPr/>
        </p:nvSpPr>
        <p:spPr>
          <a:xfrm rot="5400000">
            <a:off x="4285923" y="220685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 35"/>
          <p:cNvSpPr/>
          <p:nvPr/>
        </p:nvSpPr>
        <p:spPr>
          <a:xfrm>
            <a:off x="4167682" y="255902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2008: CloudFront CDN</a:t>
            </a:r>
          </a:p>
        </p:txBody>
      </p:sp>
      <p:sp>
        <p:nvSpPr>
          <p:cNvPr id="37" name="Isosceles Triangle 36"/>
          <p:cNvSpPr/>
          <p:nvPr/>
        </p:nvSpPr>
        <p:spPr>
          <a:xfrm>
            <a:off x="5031010" y="2120080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L-Shape 37"/>
          <p:cNvSpPr/>
          <p:nvPr/>
        </p:nvSpPr>
        <p:spPr>
          <a:xfrm rot="5400000">
            <a:off x="5588592" y="188451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5470353" y="2236674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2009: RDS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333681" y="1797735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L-Shape 40"/>
          <p:cNvSpPr/>
          <p:nvPr/>
        </p:nvSpPr>
        <p:spPr>
          <a:xfrm rot="5400000">
            <a:off x="6891261" y="156216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 41"/>
          <p:cNvSpPr/>
          <p:nvPr/>
        </p:nvSpPr>
        <p:spPr>
          <a:xfrm>
            <a:off x="6773022" y="191432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Jan 2012: DynamoDB</a:t>
            </a:r>
          </a:p>
        </p:txBody>
      </p:sp>
      <p:sp>
        <p:nvSpPr>
          <p:cNvPr id="43" name="Isosceles Triangle 42"/>
          <p:cNvSpPr/>
          <p:nvPr/>
        </p:nvSpPr>
        <p:spPr>
          <a:xfrm>
            <a:off x="7636350" y="1475388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L-Shape 43"/>
          <p:cNvSpPr/>
          <p:nvPr/>
        </p:nvSpPr>
        <p:spPr>
          <a:xfrm rot="5400000">
            <a:off x="8193930" y="1239816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8075692" y="159198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2015: Machine learning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66" y="3597306"/>
            <a:ext cx="1360276" cy="887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A4E677A-3A02-4950-9522-C2E59D755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  <p:bldP spid="36" grpId="0"/>
      <p:bldP spid="39" grpId="0"/>
      <p:bldP spid="42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- Timeline</a:t>
            </a:r>
          </a:p>
        </p:txBody>
      </p:sp>
      <p:sp>
        <p:nvSpPr>
          <p:cNvPr id="5" name="L-Shape 4"/>
          <p:cNvSpPr/>
          <p:nvPr/>
        </p:nvSpPr>
        <p:spPr>
          <a:xfrm rot="5400000">
            <a:off x="418151" y="3020477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79907" y="3432223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2008: Initial announcement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289298" y="291902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L-Shape 7"/>
          <p:cNvSpPr/>
          <p:nvPr/>
        </p:nvSpPr>
        <p:spPr>
          <a:xfrm rot="5400000">
            <a:off x="1941211" y="2643594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/>
          <p:cNvSpPr/>
          <p:nvPr/>
        </p:nvSpPr>
        <p:spPr>
          <a:xfrm>
            <a:off x="1802968" y="3055340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 2009: SQL Azure; websites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2812359" y="2542139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-Shape 10"/>
          <p:cNvSpPr/>
          <p:nvPr/>
        </p:nvSpPr>
        <p:spPr>
          <a:xfrm rot="5400000">
            <a:off x="3464272" y="2266711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3326029" y="2678457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2009: PHP, Java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4335419" y="2165256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L-Shape 13"/>
          <p:cNvSpPr/>
          <p:nvPr/>
        </p:nvSpPr>
        <p:spPr>
          <a:xfrm rot="5400000">
            <a:off x="4987332" y="1889828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4849089" y="2301575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Feb 2010: Commercial availability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5858478" y="1788372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L-Shape 16"/>
          <p:cNvSpPr/>
          <p:nvPr/>
        </p:nvSpPr>
        <p:spPr>
          <a:xfrm rot="5400000">
            <a:off x="6510393" y="1512945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6372148" y="1924691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June 2012: Websites, VMs, new portal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7381539" y="141149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L-Shape 19"/>
          <p:cNvSpPr/>
          <p:nvPr/>
        </p:nvSpPr>
        <p:spPr>
          <a:xfrm rot="5400000">
            <a:off x="8033453" y="1136063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7895209" y="1547809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2014: Rename to Microsoft Azure; Azure Resource Manager (ARM)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01" y="3392130"/>
            <a:ext cx="1398001" cy="139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3C18A-5062-457C-BD92-0F7E17AF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55000" lnSpcReduction="20000"/>
          </a:bodyPr>
          <a:lstStyle/>
          <a:p>
            <a:pPr>
              <a:spcBef>
                <a:spcPts val="450"/>
              </a:spcBef>
            </a:pPr>
            <a:r>
              <a:rPr lang="en-US" sz="3300" dirty="0">
                <a:solidFill>
                  <a:schemeClr val="accent2"/>
                </a:solidFill>
              </a:rPr>
              <a:t>JSON Templates</a:t>
            </a:r>
          </a:p>
          <a:p>
            <a:pPr>
              <a:spcBef>
                <a:spcPts val="750"/>
              </a:spcBef>
            </a:pP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ARM templates/AWS </a:t>
            </a:r>
            <a:r>
              <a:rPr lang="en-US" sz="21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CloudFormation</a:t>
            </a: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92500"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PowerShell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PowerShell/AWS Tools for PowerShell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85000" lnSpcReduction="10000"/>
          </a:bodyPr>
          <a:lstStyle/>
          <a:p>
            <a:pPr>
              <a:spcBef>
                <a:spcPts val="450"/>
              </a:spcBef>
            </a:pPr>
            <a:r>
              <a:rPr lang="en-US" sz="2550" dirty="0">
                <a:solidFill>
                  <a:schemeClr val="accent2"/>
                </a:solidFill>
              </a:rPr>
              <a:t>CLI</a:t>
            </a:r>
          </a:p>
          <a:p>
            <a:pPr>
              <a:spcBef>
                <a:spcPts val="750"/>
              </a:spcBef>
            </a:pPr>
            <a:r>
              <a:rPr lang="en-US" sz="20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CLI/AWS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REST APIs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Azure/AWS SDKs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Web Portal</a:t>
            </a:r>
          </a:p>
          <a:p>
            <a:pPr>
              <a:spcBef>
                <a:spcPts val="750"/>
              </a:spcBef>
            </a:pPr>
            <a:r>
              <a:rPr lang="en-US" sz="14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Portal/AWS Management Console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Interfaces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19F428-AE50-48E5-B58B-01D09BE67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85C31-9A21-4BCF-BF44-F5ACC2698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32D3E8-2133-4C74-80E2-6AEAED70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Management Portals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4D936D-DD2C-4513-89BE-7916106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27" y="1774090"/>
            <a:ext cx="3671460" cy="2988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6AF45-F6A0-4650-9184-F9119AA5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5" y="1774090"/>
            <a:ext cx="3671460" cy="2988827"/>
          </a:xfrm>
          <a:prstGeom prst="rect">
            <a:avLst/>
          </a:prstGeom>
        </p:spPr>
      </p:pic>
      <p:pic>
        <p:nvPicPr>
          <p:cNvPr id="3074" name="Picture 2" descr="aws_console_app_v1.11_android">
            <a:extLst>
              <a:ext uri="{FF2B5EF4-FFF2-40B4-BE49-F238E27FC236}">
                <a16:creationId xmlns:a16="http://schemas.microsoft.com/office/drawing/2014/main" id="{1F0FADF9-8315-459F-B2CF-E2C73BA4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68" y="1713380"/>
            <a:ext cx="1859978" cy="317718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azure portal mobile app">
            <a:extLst>
              <a:ext uri="{FF2B5EF4-FFF2-40B4-BE49-F238E27FC236}">
                <a16:creationId xmlns:a16="http://schemas.microsoft.com/office/drawing/2014/main" id="{9B57CBD5-6CB0-4744-A407-151EE105C3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3078" name="Picture 6" descr="Image result for azure portal mobile app">
            <a:extLst>
              <a:ext uri="{FF2B5EF4-FFF2-40B4-BE49-F238E27FC236}">
                <a16:creationId xmlns:a16="http://schemas.microsoft.com/office/drawing/2014/main" id="{FED2A08D-771C-4519-94C4-1DC14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5" y="1650206"/>
            <a:ext cx="1558126" cy="32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A54E6-CDAB-4CAB-880A-E8878DF2A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D34FE-A980-43AF-99D4-AF9739A0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355D4-FA70-40F8-8668-9056BE75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983762"/>
            <a:ext cx="7645018" cy="3760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82173-5B3E-4F2F-A2E7-276BFAACC10D}"/>
              </a:ext>
            </a:extLst>
          </p:cNvPr>
          <p:cNvSpPr txBox="1"/>
          <p:nvPr/>
        </p:nvSpPr>
        <p:spPr>
          <a:xfrm>
            <a:off x="0" y="4797251"/>
            <a:ext cx="54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70C0"/>
                </a:solidFill>
                <a:latin typeface="Gotham Medium"/>
              </a:rPr>
              <a:t>cloudharmony.com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EA532-15B2-4F36-8378-20FB646A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2C42AB-0A96-4FA5-A7CE-161D7D376E55}"/>
              </a:ext>
            </a:extLst>
          </p:cNvPr>
          <p:cNvGrpSpPr/>
          <p:nvPr/>
        </p:nvGrpSpPr>
        <p:grpSpPr>
          <a:xfrm>
            <a:off x="6302803" y="2571750"/>
            <a:ext cx="2454492" cy="1567005"/>
            <a:chOff x="5763053" y="2705100"/>
            <a:chExt cx="2454492" cy="1567005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53" y="2798039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DA2360-6359-4DBA-9A49-7DF447FE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40" y="2705100"/>
              <a:ext cx="1567005" cy="1567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4A2A-C919-4D2D-8A7E-8E59128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FFA5B-6874-462E-AF9D-FD121A9B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0" y="968137"/>
            <a:ext cx="7157621" cy="2741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66373-F4A9-4A0A-A6B3-0D2650462FFD}"/>
              </a:ext>
            </a:extLst>
          </p:cNvPr>
          <p:cNvSpPr/>
          <p:nvPr/>
        </p:nvSpPr>
        <p:spPr>
          <a:xfrm>
            <a:off x="1978819" y="3908839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Availability zones are new-</a:t>
            </a:r>
            <a:r>
              <a:rPr lang="en-US" sz="1500" dirty="0" err="1">
                <a:solidFill>
                  <a:srgbClr val="FFFFFF"/>
                </a:solidFill>
                <a:latin typeface="Gotham Medium"/>
              </a:rPr>
              <a:t>ish</a:t>
            </a:r>
            <a:r>
              <a:rPr lang="en-US" sz="1500" dirty="0">
                <a:solidFill>
                  <a:srgbClr val="FFFFFF"/>
                </a:solidFill>
                <a:latin typeface="Gotham Medium"/>
              </a:rPr>
              <a:t> Azure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1303C-AE2C-4A86-8818-00655ED6966D}"/>
              </a:ext>
            </a:extLst>
          </p:cNvPr>
          <p:cNvSpPr/>
          <p:nvPr/>
        </p:nvSpPr>
        <p:spPr>
          <a:xfrm>
            <a:off x="1978819" y="4502182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Only Azure has availability sets and paired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6356A-FBD9-4FEF-8059-F370B2C9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 Stack Hub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 Outposts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Clouds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68710-785A-4A8B-8589-AA546CE7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22" y="1785496"/>
            <a:ext cx="1144877" cy="2916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F24FF-9946-4526-A798-60B5E486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62" y="1785496"/>
            <a:ext cx="1529954" cy="2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1298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AFBCD-9EC0-47D0-A29E-89FCAB3B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44F00-1B19-4F46-8B13-F790F1CF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7" y="810725"/>
            <a:ext cx="5688667" cy="4249366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F32C7FD4-5E27-3A43-97ED-EE22B0E1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0" y="74263"/>
            <a:ext cx="1061909" cy="1061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1EE22F-26D3-459C-B5D8-56ABDF9750E5}"/>
              </a:ext>
            </a:extLst>
          </p:cNvPr>
          <p:cNvGrpSpPr/>
          <p:nvPr/>
        </p:nvGrpSpPr>
        <p:grpSpPr>
          <a:xfrm>
            <a:off x="6954389" y="190039"/>
            <a:ext cx="1971261" cy="830356"/>
            <a:chOff x="4917350" y="1622612"/>
            <a:chExt cx="2774368" cy="11071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CBEDEF-C036-46CF-B005-DE1D96A51798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S3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14710E1-D86B-4CB4-9DE5-8211B45E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69E37-01EE-4870-BD7C-D261CC98513C}"/>
              </a:ext>
            </a:extLst>
          </p:cNvPr>
          <p:cNvGrpSpPr/>
          <p:nvPr/>
        </p:nvGrpSpPr>
        <p:grpSpPr>
          <a:xfrm>
            <a:off x="6954389" y="1211742"/>
            <a:ext cx="1971261" cy="830356"/>
            <a:chOff x="4917350" y="1622612"/>
            <a:chExt cx="2774368" cy="11071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BFACCB-6387-48EB-8EBF-89EFDE321A4A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EBS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CC2850-34A1-450A-851C-1BD7355D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77FC8E-3EF8-45EB-8993-BBCDD130E8A7}"/>
              </a:ext>
            </a:extLst>
          </p:cNvPr>
          <p:cNvGrpSpPr/>
          <p:nvPr/>
        </p:nvGrpSpPr>
        <p:grpSpPr>
          <a:xfrm>
            <a:off x="6954389" y="2209887"/>
            <a:ext cx="1971261" cy="830356"/>
            <a:chOff x="4917350" y="1622612"/>
            <a:chExt cx="2774368" cy="11071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B12CEE-1FA5-45D1-8526-806A22DCF760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EFS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254290A-8237-44E6-8F3C-C0542F18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F57273-A8BB-4548-8D79-1E220E0396C0}"/>
              </a:ext>
            </a:extLst>
          </p:cNvPr>
          <p:cNvGrpSpPr/>
          <p:nvPr/>
        </p:nvGrpSpPr>
        <p:grpSpPr>
          <a:xfrm>
            <a:off x="6954389" y="3213252"/>
            <a:ext cx="1971261" cy="830356"/>
            <a:chOff x="4917350" y="1622612"/>
            <a:chExt cx="2774368" cy="1107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3A6E1E-0456-41CC-B4D9-8CF85C2DF7C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SQS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5A652F-91B1-4231-9195-8612A24E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E3BED9-3A09-4443-8DA1-B59FC5C788F5}"/>
              </a:ext>
            </a:extLst>
          </p:cNvPr>
          <p:cNvSpPr/>
          <p:nvPr/>
        </p:nvSpPr>
        <p:spPr>
          <a:xfrm>
            <a:off x="3261049" y="3408006"/>
            <a:ext cx="3548921" cy="15745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7FDEF-47F6-444E-8BD9-91AF36C79D28}"/>
              </a:ext>
            </a:extLst>
          </p:cNvPr>
          <p:cNvSpPr/>
          <p:nvPr/>
        </p:nvSpPr>
        <p:spPr>
          <a:xfrm>
            <a:off x="191036" y="1312481"/>
            <a:ext cx="1327941" cy="7627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Managed disks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BF5BAF-7427-4459-BD72-400299675BFE}"/>
              </a:ext>
            </a:extLst>
          </p:cNvPr>
          <p:cNvGrpSpPr/>
          <p:nvPr/>
        </p:nvGrpSpPr>
        <p:grpSpPr>
          <a:xfrm>
            <a:off x="6954389" y="4229735"/>
            <a:ext cx="1971261" cy="830356"/>
            <a:chOff x="4917350" y="1622612"/>
            <a:chExt cx="2774368" cy="11071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F7FBC6-9463-427A-8D5D-56600341600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Gotham Medium"/>
                </a:rPr>
                <a:t>DynamoDB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62A782F-459A-47B6-B9D6-EA87FA64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8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BC794-14D9-40A3-8F2E-8F099CBF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Shake-out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509B06-88BD-4E9B-8255-B5D1A1A39869}"/>
              </a:ext>
            </a:extLst>
          </p:cNvPr>
          <p:cNvGraphicFramePr>
            <a:graphicFrameLocks noGrp="1"/>
          </p:cNvGraphicFramePr>
          <p:nvPr/>
        </p:nvGraphicFramePr>
        <p:xfrm>
          <a:off x="1081204" y="1085338"/>
          <a:ext cx="6981594" cy="3616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198">
                  <a:extLst>
                    <a:ext uri="{9D8B030D-6E8A-4147-A177-3AD203B41FA5}">
                      <a16:colId xmlns:a16="http://schemas.microsoft.com/office/drawing/2014/main" val="3761135587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533657562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1265127230"/>
                    </a:ext>
                  </a:extLst>
                </a:gridCol>
              </a:tblGrid>
              <a:tr h="4205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Azure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5111147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disk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Managed disks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EBS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1248975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3706841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DR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73206663"/>
                  </a:ext>
                </a:extLst>
              </a:tr>
              <a:tr h="1093472">
                <a:tc>
                  <a:txBody>
                    <a:bodyPr/>
                    <a:lstStyle/>
                    <a:p>
                      <a:r>
                        <a:rPr lang="en-US" sz="1400" dirty="0"/>
                        <a:t>Block storage (including hot, cool, and cold tiers)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S3; Glacier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Storage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0808104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Hybrid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Storage Gateway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StorSimple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609070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Bulk data transfer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 Snowball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Data Box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30169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31C155-AD16-4DB2-AE6C-0272B338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188606"/>
            <a:ext cx="747277" cy="89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C0512-0841-43F3-B93C-A9E8BF875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4122576"/>
            <a:ext cx="747276" cy="89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F29CC-E977-4247-BEAF-F964315A3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3" y="3709850"/>
            <a:ext cx="654728" cy="654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8875A-061A-4054-BBD7-1B4A85870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8" y="191958"/>
            <a:ext cx="826518" cy="82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A20A1-119D-4CF3-AA21-368806E20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1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16471-ABD4-43F4-9FD0-B42C6F3FF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E4C5D-5291-41AC-A1CF-BDFF89492B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  <a:p>
            <a:r>
              <a:rPr lang="en-US" dirty="0"/>
              <a:t>Azure Database for MySQL</a:t>
            </a:r>
          </a:p>
          <a:p>
            <a:r>
              <a:rPr lang="en-US" dirty="0"/>
              <a:t>Azure Database for PostgreSQL</a:t>
            </a:r>
          </a:p>
          <a:p>
            <a:r>
              <a:rPr lang="en-US" dirty="0"/>
              <a:t>Azure SQL Database Managed Instance</a:t>
            </a:r>
          </a:p>
          <a:p>
            <a:r>
              <a:rPr lang="en-US" dirty="0"/>
              <a:t>Azure Cosmos DB</a:t>
            </a:r>
          </a:p>
          <a:p>
            <a:r>
              <a:rPr lang="en-US" dirty="0"/>
              <a:t>Azure Database Migration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C8EC5-9EAF-444E-B55A-6E6D92196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02616-7D41-4570-8799-DFF1B16053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Relational Database Service (RDS)</a:t>
            </a:r>
          </a:p>
          <a:p>
            <a:r>
              <a:rPr lang="en-US" dirty="0"/>
              <a:t>DynamoDB, </a:t>
            </a:r>
            <a:r>
              <a:rPr lang="en-US" dirty="0" err="1"/>
              <a:t>SimpleDB</a:t>
            </a:r>
            <a:endParaRPr lang="en-US" dirty="0"/>
          </a:p>
          <a:p>
            <a:r>
              <a:rPr lang="en-US" dirty="0"/>
              <a:t>AWS Database Migration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8FD48-2AC0-4808-8833-F9B393D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FFF346-F51D-384F-80D2-B2F9C83C7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86" y="123825"/>
            <a:ext cx="921543" cy="921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CB520-0B72-2E46-A88E-31C9DD05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96" y="25898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SQL Database</a:t>
            </a:r>
          </a:p>
          <a:p>
            <a:r>
              <a:rPr lang="en-US" sz="2100" dirty="0"/>
              <a:t>Azure SQL DB Managed Instance</a:t>
            </a:r>
          </a:p>
          <a:p>
            <a:r>
              <a:rPr lang="en-US" sz="2100" dirty="0"/>
              <a:t>Azure DB for MySQL</a:t>
            </a:r>
          </a:p>
          <a:p>
            <a:r>
              <a:rPr lang="en-US" sz="2100" dirty="0"/>
              <a:t>Azure DB for PostgreSQL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RDS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Amazon Aurora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PostgreSQL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MySQL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MariaDB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Oracle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SQL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E9FF3-AFFB-47FA-8271-72E911EDE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6" y="3546479"/>
            <a:ext cx="753367" cy="87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73E16-E6F9-4D00-8D2C-D54F82A2E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" y="262221"/>
            <a:ext cx="937929" cy="937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24DF7-7BA4-4957-9ABD-0AA20C07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Cosmos DB (Multi-model)</a:t>
            </a:r>
          </a:p>
          <a:p>
            <a:r>
              <a:rPr lang="en-US" sz="2100" dirty="0"/>
              <a:t>Azure Redis Cache</a:t>
            </a:r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Dynamo DB (document)</a:t>
            </a:r>
          </a:p>
          <a:p>
            <a:r>
              <a:rPr lang="en-US" sz="2100" dirty="0" err="1"/>
              <a:t>SimpleDB</a:t>
            </a:r>
            <a:r>
              <a:rPr lang="en-US" sz="2100" dirty="0"/>
              <a:t> (key-value)</a:t>
            </a:r>
          </a:p>
          <a:p>
            <a:r>
              <a:rPr lang="en-US" sz="2100" dirty="0" err="1"/>
              <a:t>ElastiCache</a:t>
            </a:r>
            <a:endParaRPr lang="en-US" sz="2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7A3580-164A-464B-9832-03A38FBA9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11" y="148577"/>
            <a:ext cx="809602" cy="896791"/>
          </a:xfrm>
          <a:prstGeom prst="rect">
            <a:avLst/>
          </a:prstGeom>
        </p:spPr>
      </p:pic>
      <p:pic>
        <p:nvPicPr>
          <p:cNvPr id="1026" name="Picture 2" descr="Image result for cosmos db icon">
            <a:hlinkClick r:id="rId3" tooltip="Search images of cosmos db icon"/>
            <a:extLst>
              <a:ext uri="{FF2B5EF4-FFF2-40B4-BE49-F238E27FC236}">
                <a16:creationId xmlns:a16="http://schemas.microsoft.com/office/drawing/2014/main" id="{6BCF39A4-7730-4965-B983-50387825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" y="4176711"/>
            <a:ext cx="1656928" cy="8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7E038-4A53-4D91-908F-2AE820334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6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SQL Data Warehouse</a:t>
            </a:r>
          </a:p>
          <a:p>
            <a:r>
              <a:rPr lang="en-US" sz="2100" dirty="0"/>
              <a:t>HDInsight</a:t>
            </a:r>
          </a:p>
          <a:p>
            <a:r>
              <a:rPr lang="en-US" sz="2100" dirty="0"/>
              <a:t>Data Factory</a:t>
            </a:r>
          </a:p>
          <a:p>
            <a:r>
              <a:rPr lang="en-US" sz="2100" dirty="0"/>
              <a:t>Data Lake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Redshift</a:t>
            </a:r>
          </a:p>
          <a:p>
            <a:r>
              <a:rPr lang="en-US" sz="2100" dirty="0"/>
              <a:t>Elastic MapReduce (EMR)</a:t>
            </a:r>
          </a:p>
          <a:p>
            <a:r>
              <a:rPr lang="en-US" sz="2100" dirty="0"/>
              <a:t>Data Pipeline</a:t>
            </a:r>
          </a:p>
          <a:p>
            <a:r>
              <a:rPr lang="en-US" sz="2100" dirty="0"/>
              <a:t>Kinesis Analytics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7E21A-12B8-4684-BFCE-E7D5C7550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34" y="3413385"/>
            <a:ext cx="895956" cy="98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E0072-6EB4-4C33-A46C-300A1DB55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" y="3906161"/>
            <a:ext cx="1070993" cy="1070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78485-8C22-44B9-8E18-04796542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0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58091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General comparisons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 &amp; Networking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43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EC2 vs. Azure 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3F0C5-8163-4533-AA3E-71FDFC8CAB69}"/>
              </a:ext>
            </a:extLst>
          </p:cNvPr>
          <p:cNvSpPr txBox="1"/>
          <p:nvPr/>
        </p:nvSpPr>
        <p:spPr>
          <a:xfrm>
            <a:off x="100361" y="4834054"/>
            <a:ext cx="15639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b="1" dirty="0">
                <a:solidFill>
                  <a:srgbClr val="0070C0"/>
                </a:solidFill>
                <a:latin typeface="Gotham Medium"/>
              </a:rPr>
              <a:t>timw.info/cb1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FAB15-A530-4FA9-9875-7C647E03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7" y="1299509"/>
            <a:ext cx="8538686" cy="317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1BE12-E5E3-45CA-9FEA-24A7759DBA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6" y="107680"/>
            <a:ext cx="828501" cy="99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BDD25-3E91-48A4-ACA5-57342CDD4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94" y="76722"/>
            <a:ext cx="1056990" cy="1056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688F4-5CA8-45FE-AD84-052C28E7A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3066-56FA-459D-8998-4587B7955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100" dirty="0"/>
              <a:t>Container instances </a:t>
            </a:r>
            <a:r>
              <a:rPr lang="en-US" sz="2100" dirty="0">
                <a:solidFill>
                  <a:srgbClr val="0070C0"/>
                </a:solidFill>
              </a:rPr>
              <a:t>(EC2 Container Service vs. Azure Container Instances)</a:t>
            </a:r>
          </a:p>
          <a:p>
            <a:r>
              <a:rPr lang="en-US" sz="2100" dirty="0"/>
              <a:t>Container orchestration </a:t>
            </a:r>
            <a:r>
              <a:rPr lang="en-US" sz="2100" dirty="0">
                <a:solidFill>
                  <a:srgbClr val="0070C0"/>
                </a:solidFill>
              </a:rPr>
              <a:t>(EKS vs. AKS)</a:t>
            </a:r>
          </a:p>
          <a:p>
            <a:r>
              <a:rPr lang="en-US" sz="2100" dirty="0"/>
              <a:t>Serverless compute </a:t>
            </a:r>
            <a:r>
              <a:rPr lang="en-US" sz="2100" dirty="0">
                <a:solidFill>
                  <a:srgbClr val="0070C0"/>
                </a:solidFill>
              </a:rPr>
              <a:t>(Lambda vs. Azure Functions)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40CDC-4FA3-4737-AAF0-7BE428D280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Other Compute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EDD7C-13BF-4ED6-B459-212E95336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56" y="136016"/>
            <a:ext cx="949834" cy="949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8C461-5FEC-4AE9-8BCE-A741F4BFB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02" y="3658071"/>
            <a:ext cx="1198941" cy="676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D79FC-DC19-4CC6-B2C5-50A690F8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9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run Windows, you’ll get better pricing with Azure because Microsoft owns the technology.”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066A4-89E5-461A-AF6B-5AE3FDD9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are looking for IaaS depth and flexibility, AWS </a:t>
            </a:r>
            <a:r>
              <a:rPr lang="en-US" dirty="0" err="1"/>
              <a:t>ha</a:t>
            </a:r>
            <a:r>
              <a:rPr lang="en-US" strike="sngStrike" dirty="0" err="1"/>
              <a:t>s</a:t>
            </a:r>
            <a:r>
              <a:rPr lang="en-US" dirty="0" err="1"/>
              <a:t>d</a:t>
            </a:r>
            <a:r>
              <a:rPr lang="en-US" dirty="0"/>
              <a:t> an advantage.”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B47DE-41A4-49DD-BD81-94206352B56A}"/>
              </a:ext>
            </a:extLst>
          </p:cNvPr>
          <p:cNvSpPr/>
          <p:nvPr/>
        </p:nvSpPr>
        <p:spPr>
          <a:xfrm>
            <a:off x="3682890" y="3490626"/>
            <a:ext cx="4661981" cy="8502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The learning curve is steep, especially for developers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E2B2E-E47F-42C0-AF90-CD792C4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41E1-36FA-4601-953E-D69779DE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8024" y="195944"/>
            <a:ext cx="5082266" cy="4616904"/>
          </a:xfrm>
        </p:spPr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sunsetted</a:t>
            </a:r>
            <a:r>
              <a:rPr lang="en-US" dirty="0"/>
              <a:t> RemoteApp in Azure</a:t>
            </a:r>
          </a:p>
          <a:p>
            <a:pPr lvl="1"/>
            <a:r>
              <a:rPr lang="en-US" dirty="0"/>
              <a:t>They directed you to Citrix XenApp or RDS as IaaS VMs</a:t>
            </a:r>
          </a:p>
          <a:p>
            <a:pPr lvl="1"/>
            <a:r>
              <a:rPr lang="en-US" dirty="0"/>
              <a:t>Now we have Windows Virtual Desktop (WVD)</a:t>
            </a:r>
          </a:p>
          <a:p>
            <a:r>
              <a:rPr lang="en-US" dirty="0"/>
              <a:t>AWS Workspaces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2098F2-FA3C-4D1A-A2DF-909CFD4A2D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App/Desktop Virtualization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51FFA-790A-4C35-9915-82A3E05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Virtual network</a:t>
            </a:r>
          </a:p>
          <a:p>
            <a:r>
              <a:rPr lang="en-US" sz="2100" dirty="0"/>
              <a:t>Network security groups</a:t>
            </a:r>
          </a:p>
          <a:p>
            <a:r>
              <a:rPr lang="en-US" sz="2100" dirty="0"/>
              <a:t>AWS VPN Gateway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Virtual Private Cloud (VPC)</a:t>
            </a:r>
          </a:p>
          <a:p>
            <a:r>
              <a:rPr lang="en-US" sz="2100" dirty="0"/>
              <a:t>Security groups</a:t>
            </a:r>
          </a:p>
          <a:p>
            <a:r>
              <a:rPr lang="en-US" sz="2100" dirty="0"/>
              <a:t>Azure VPN Gateway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ACF08-F07D-4C7E-A807-14AEB3AD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5" y="134753"/>
            <a:ext cx="905026" cy="1101116"/>
          </a:xfrm>
          <a:prstGeom prst="rect">
            <a:avLst/>
          </a:prstGeom>
        </p:spPr>
      </p:pic>
      <p:sp>
        <p:nvSpPr>
          <p:cNvPr id="2" name="AutoShape 2" descr="Image result for azure vnet icon">
            <a:extLst>
              <a:ext uri="{FF2B5EF4-FFF2-40B4-BE49-F238E27FC236}">
                <a16:creationId xmlns:a16="http://schemas.microsoft.com/office/drawing/2014/main" id="{56E1B125-196B-40DD-AAAE-4525D3F6E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4041" y="2143125"/>
            <a:ext cx="1635919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F5621-C1A4-4FF9-875E-7F5576FF9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12" y="3585414"/>
            <a:ext cx="1557637" cy="817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E8E9D-863E-41BE-9F28-6A6F475E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0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80E67-C860-4F23-9FB0-14953BFA9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AD Connect</a:t>
            </a:r>
          </a:p>
          <a:p>
            <a:r>
              <a:rPr lang="en-US" sz="2100" dirty="0"/>
              <a:t>Active Directory Federation Services (AD FS)</a:t>
            </a:r>
          </a:p>
          <a:p>
            <a:r>
              <a:rPr lang="en-US" sz="2100" dirty="0"/>
              <a:t>Azure Stack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F8AB84-8FFD-41FB-B91D-2071EA821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AWS Directory Service</a:t>
            </a:r>
          </a:p>
          <a:p>
            <a:r>
              <a:rPr lang="en-US" sz="2100" dirty="0"/>
              <a:t>AD Connector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Differentiation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EE5FD0-48FB-46DC-9D53-80F4F0A3B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94" y="111557"/>
            <a:ext cx="885731" cy="1062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C14D3-4FA2-4584-864E-ED6344418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" y="3886200"/>
            <a:ext cx="1148104" cy="1148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40086-DD0A-4343-800A-631466C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2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4F685E-B392-4EB6-AB30-52F7E724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SaaS SSO Integrations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074E5-A8C0-4F9A-B309-F5C96758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9" y="855913"/>
            <a:ext cx="5404263" cy="4212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5ECC6-184C-4581-8F7F-52D4C068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2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Marketplace/Network Virtual Appliances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C291-D83E-4432-BC79-19A2C6D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822402"/>
            <a:ext cx="3065441" cy="23042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B8A97B-59EB-4BAF-B738-FE2F54F7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3" y="1822401"/>
            <a:ext cx="4051598" cy="221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7636F-9FB0-4E46-A818-B8241BF4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0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&amp; Networking, Concluded </a:t>
            </a:r>
          </a:p>
          <a:p>
            <a:r>
              <a:rPr lang="en-US" dirty="0"/>
              <a:t>Identity and Security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Pricing, Governance, Compliance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“AWS initially missed the boat on hybrid cloud.”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4C48DC-DE8F-4D92-90CE-479A418217A7}"/>
              </a:ext>
            </a:extLst>
          </p:cNvPr>
          <p:cNvSpPr/>
          <p:nvPr/>
        </p:nvSpPr>
        <p:spPr>
          <a:xfrm>
            <a:off x="3615064" y="2989582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VMware Cloud on AWS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C65749-DB6B-43BF-B21A-4872EB6DC9E4}"/>
              </a:ext>
            </a:extLst>
          </p:cNvPr>
          <p:cNvSpPr/>
          <p:nvPr/>
        </p:nvSpPr>
        <p:spPr>
          <a:xfrm>
            <a:off x="3615064" y="4007270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Azure VMware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CA586-0498-4C8B-9C51-EFE3B202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“Azure AD makes for a powerful and compelling app identity solution.”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44C14F-6205-41D1-B48D-277D2974FE07}"/>
              </a:ext>
            </a:extLst>
          </p:cNvPr>
          <p:cNvSpPr/>
          <p:nvPr/>
        </p:nvSpPr>
        <p:spPr>
          <a:xfrm>
            <a:off x="3532165" y="2734405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Simple AD (LDAP)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0E84A3-26DB-4E73-A85E-35EB53A986ED}"/>
              </a:ext>
            </a:extLst>
          </p:cNvPr>
          <p:cNvSpPr/>
          <p:nvPr/>
        </p:nvSpPr>
        <p:spPr>
          <a:xfrm>
            <a:off x="3532165" y="3748974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Directory Service (Kerberos)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B79F7-2C3C-41B0-BE73-69DDFDA3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Security</a:t>
            </a:r>
          </a:p>
        </p:txBody>
      </p:sp>
    </p:spTree>
    <p:extLst>
      <p:ext uri="{BB962C8B-B14F-4D97-AF65-F5344CB8AC3E}">
        <p14:creationId xmlns:p14="http://schemas.microsoft.com/office/powerpoint/2010/main" val="2413974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9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03675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67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Pricing, Governance, Compliance</a:t>
            </a:r>
          </a:p>
        </p:txBody>
      </p:sp>
    </p:spTree>
    <p:extLst>
      <p:ext uri="{BB962C8B-B14F-4D97-AF65-F5344CB8AC3E}">
        <p14:creationId xmlns:p14="http://schemas.microsoft.com/office/powerpoint/2010/main" val="1705352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81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0CAB-E229-4BC5-B78F-9281A2A27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90603-0371-4B7A-96D6-B92D3A831E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zkb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2B7F-EF5A-4E7A-B737-6871A90700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D8FAC3-D129-4AE1-8C9C-EFF1FCCF8E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hwl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CFE88-FCB5-474C-A0AB-96A965D5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and Trust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AF337-4748-412A-99A8-97D4C1CE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0" y="2167165"/>
            <a:ext cx="3168149" cy="2809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5D407-BB9D-4AED-8C80-F418F225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20" y="2167165"/>
            <a:ext cx="3478044" cy="280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2D50CD-9ECD-4BDB-8367-55B75EC8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1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7C79A-D5AC-4660-9F8D-83A3EFA74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BCDCCA-AFA1-4D64-8790-2A82933D3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timw.info/sla1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A81AA4-9FED-43C4-A02C-B61576F47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D1D401-21C2-4881-BFCE-6984A2B8C0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</a:t>
            </a:r>
            <a:r>
              <a:rPr lang="en-US" sz="2100" dirty="0" err="1">
                <a:solidFill>
                  <a:srgbClr val="0070C0"/>
                </a:solidFill>
              </a:rPr>
              <a:t>qaw</a:t>
            </a:r>
            <a:endParaRPr lang="en-US" sz="2100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80E28-F48C-4BCA-906D-FF1D8ACE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Service-Level Agreements (SLAs)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29AA-7C0C-4485-AD29-4029EC2E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6" y="2138356"/>
            <a:ext cx="3577538" cy="279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E5F90-824E-4BD5-9B7F-93332296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59" y="2138356"/>
            <a:ext cx="3160919" cy="2788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394FE-3636-4D1C-BBD4-93FF704C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8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</a:t>
            </a:r>
            <a:r>
              <a:rPr lang="en-U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azureaws</a:t>
            </a:r>
            <a:endParaRPr lang="en-U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Calculators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E3646-E80E-4A44-B90E-D6A27B6C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5" y="1722402"/>
            <a:ext cx="3400765" cy="293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FE67E-E8B4-4C0A-BA72-AF79EA4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6" y="1722402"/>
            <a:ext cx="3524489" cy="291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6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0DF24-1F83-4D99-85E3-B7339663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calculator.unigma.com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AE874-E659-4B14-93C3-A41C2891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3" y="1230612"/>
            <a:ext cx="7480855" cy="295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E335A-51C8-4EC7-9011-56A146C8D5A0}"/>
              </a:ext>
            </a:extLst>
          </p:cNvPr>
          <p:cNvSpPr/>
          <p:nvPr/>
        </p:nvSpPr>
        <p:spPr>
          <a:xfrm>
            <a:off x="926961" y="2893926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0F472-00A8-47D3-AFA0-A3237F69F32C}"/>
              </a:ext>
            </a:extLst>
          </p:cNvPr>
          <p:cNvSpPr/>
          <p:nvPr/>
        </p:nvSpPr>
        <p:spPr>
          <a:xfrm>
            <a:off x="4958862" y="3557117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6B4F4-45ED-4460-9927-B73A5E48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1" y="3012603"/>
            <a:ext cx="2780882" cy="47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78D21-6C19-4E55-93EC-78C7BF97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60" y="3673603"/>
            <a:ext cx="2780882" cy="4785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3274A0-707F-492C-8AC7-5648A7BACB35}"/>
              </a:ext>
            </a:extLst>
          </p:cNvPr>
          <p:cNvSpPr/>
          <p:nvPr/>
        </p:nvSpPr>
        <p:spPr>
          <a:xfrm>
            <a:off x="1655466" y="4408714"/>
            <a:ext cx="5833068" cy="565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Both clouds have reserved instance pricing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D1638-78F0-4879-BAA6-1BDACD40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6.xml><?xml version="1.0" encoding="utf-8"?>
<a:theme xmlns:a="http://schemas.openxmlformats.org/drawingml/2006/main" name="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14690</TotalTime>
  <Words>794</Words>
  <Application>Microsoft Office PowerPoint</Application>
  <PresentationFormat>On-screen Show (16:9)</PresentationFormat>
  <Paragraphs>221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51</vt:i4>
      </vt:variant>
    </vt:vector>
  </HeadingPairs>
  <TitlesOfParts>
    <vt:vector size="75" baseType="lpstr">
      <vt:lpstr>Arial</vt:lpstr>
      <vt:lpstr>Calibri</vt:lpstr>
      <vt:lpstr>Consolas</vt:lpstr>
      <vt:lpstr>Gotham Book</vt:lpstr>
      <vt:lpstr>Gotham Light</vt:lpstr>
      <vt:lpstr>Gotham Medium</vt:lpstr>
      <vt:lpstr>Gotham-Book</vt:lpstr>
      <vt:lpstr>Lucida Grande</vt:lpstr>
      <vt:lpstr>Montserrat</vt:lpstr>
      <vt:lpstr>Myriad Pro</vt:lpstr>
      <vt:lpstr>Myriad Pro Light</vt:lpstr>
      <vt:lpstr>Roboto Mono</vt:lpstr>
      <vt:lpstr>Segoe UI</vt:lpstr>
      <vt:lpstr>Segoe UI (Body)</vt:lpstr>
      <vt:lpstr>Segoe UI Semibold</vt:lpstr>
      <vt:lpstr>Segoe UI Semilight</vt:lpstr>
      <vt:lpstr>Wingdings</vt:lpstr>
      <vt:lpstr>Wingdings 3</vt:lpstr>
      <vt:lpstr>Standard_LiveLessons_2017</vt:lpstr>
      <vt:lpstr>WHITE TEMPLATE</vt:lpstr>
      <vt:lpstr>1_WHITE TEMPLATE</vt:lpstr>
      <vt:lpstr>2_WHITE TEMPLATE</vt:lpstr>
      <vt:lpstr>1_Pluralsight default theme</vt:lpstr>
      <vt:lpstr>Pluralsight default theme</vt:lpstr>
      <vt:lpstr>Common Cloud Operations in Microsoft Azure and AWS</vt:lpstr>
      <vt:lpstr>Tim Warner</vt:lpstr>
      <vt:lpstr>Session 1 of 2 Learning Goals</vt:lpstr>
      <vt:lpstr>Session 2 of 2 Learning Goals</vt:lpstr>
      <vt:lpstr>Course Materials</vt:lpstr>
      <vt:lpstr>Setting Expectations</vt:lpstr>
      <vt:lpstr>Session Recordings</vt:lpstr>
      <vt:lpstr>Session Recordings</vt:lpstr>
      <vt:lpstr>Session Recordings</vt:lpstr>
      <vt:lpstr>Session Recordings</vt:lpstr>
      <vt:lpstr>Thank you!</vt:lpstr>
      <vt:lpstr>General Comparison</vt:lpstr>
      <vt:lpstr>Gartner Magic Quadrant 2020</vt:lpstr>
      <vt:lpstr>Revenue and Market Share (ZDNet)</vt:lpstr>
      <vt:lpstr>Amazon Web Services - Timeline</vt:lpstr>
      <vt:lpstr>Microsoft Azure - Timeline</vt:lpstr>
      <vt:lpstr>Management Interfaces</vt:lpstr>
      <vt:lpstr>Web Management Portals</vt:lpstr>
      <vt:lpstr>Regions</vt:lpstr>
      <vt:lpstr>Availability Zones</vt:lpstr>
      <vt:lpstr>Portable Clouds</vt:lpstr>
      <vt:lpstr>Storage</vt:lpstr>
      <vt:lpstr>Azure Storage Account</vt:lpstr>
      <vt:lpstr>Storage Shake-out</vt:lpstr>
      <vt:lpstr>Database Options</vt:lpstr>
      <vt:lpstr>Relational Databases</vt:lpstr>
      <vt:lpstr>Non-Relational Databases</vt:lpstr>
      <vt:lpstr>Big Data</vt:lpstr>
      <vt:lpstr>Compute and Networking</vt:lpstr>
      <vt:lpstr>Title</vt:lpstr>
      <vt:lpstr>Amazon EC2 vs. Azure VM</vt:lpstr>
      <vt:lpstr>PowerPoint Presentation</vt:lpstr>
      <vt:lpstr>“If you run Windows, you’ll get better pricing with Azure because Microsoft owns the technology.”</vt:lpstr>
      <vt:lpstr>“If you are looking for IaaS depth and flexibility, AWS hasd an advantage.”</vt:lpstr>
      <vt:lpstr>PowerPoint Presentation</vt:lpstr>
      <vt:lpstr>Network Technology</vt:lpstr>
      <vt:lpstr>Hybrid Cloud Differentiation</vt:lpstr>
      <vt:lpstr>Azure SaaS SSO Integrations</vt:lpstr>
      <vt:lpstr>Marketplace/Network Virtual Appliances</vt:lpstr>
      <vt:lpstr>“AWS initially missed the boat on hybrid cloud.”</vt:lpstr>
      <vt:lpstr>“Azure AD makes for a powerful and compelling app identity solution.”</vt:lpstr>
      <vt:lpstr>Identity and Security</vt:lpstr>
      <vt:lpstr>Title</vt:lpstr>
      <vt:lpstr>Monitoring</vt:lpstr>
      <vt:lpstr>Title</vt:lpstr>
      <vt:lpstr>Pricing, Governance, Compliance</vt:lpstr>
      <vt:lpstr>Title</vt:lpstr>
      <vt:lpstr>Compliance and Trust</vt:lpstr>
      <vt:lpstr>Service-Level Agreements (SLAs)</vt:lpstr>
      <vt:lpstr>Cloud Calculators</vt:lpstr>
      <vt:lpstr>calculator.unigma.com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280</cp:revision>
  <dcterms:created xsi:type="dcterms:W3CDTF">2015-09-28T19:52:00Z</dcterms:created>
  <dcterms:modified xsi:type="dcterms:W3CDTF">2021-07-05T19:29:24Z</dcterms:modified>
</cp:coreProperties>
</file>